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4" r:id="rId9"/>
    <p:sldId id="265"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20" y="-57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9E39666-5D09-40A9-B8BA-C98E166F9FEF}" type="datetimeFigureOut">
              <a:rPr lang="en-US" smtClean="0"/>
              <a:t>2/3/2012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78AF9F4-ECF0-455D-88C8-BD43A8B409FF}"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E39666-5D09-40A9-B8BA-C98E166F9FEF}"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78AF9F4-ECF0-455D-88C8-BD43A8B409FF}"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278AF9F4-ECF0-455D-88C8-BD43A8B409FF}"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9E39666-5D09-40A9-B8BA-C98E166F9FEF}"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9E39666-5D09-40A9-B8BA-C98E166F9FEF}"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278AF9F4-ECF0-455D-88C8-BD43A8B409FF}"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9E39666-5D09-40A9-B8BA-C98E166F9FEF}" type="datetimeFigureOut">
              <a:rPr lang="en-US" smtClean="0"/>
              <a:t>2/3/2012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278AF9F4-ECF0-455D-88C8-BD43A8B409FF}"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9E39666-5D09-40A9-B8BA-C98E166F9FEF}" type="datetimeFigureOut">
              <a:rPr lang="en-US" smtClean="0"/>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78AF9F4-ECF0-455D-88C8-BD43A8B409FF}"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9E39666-5D09-40A9-B8BA-C98E166F9FEF}" type="datetimeFigureOut">
              <a:rPr lang="en-US" smtClean="0"/>
              <a:t>2/3/2012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278AF9F4-ECF0-455D-88C8-BD43A8B409FF}"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9E39666-5D09-40A9-B8BA-C98E166F9FEF}" type="datetimeFigureOut">
              <a:rPr lang="en-US" smtClean="0"/>
              <a:t>2/3/2012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278AF9F4-ECF0-455D-88C8-BD43A8B409F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9E39666-5D09-40A9-B8BA-C98E166F9FEF}" type="datetimeFigureOut">
              <a:rPr lang="en-US" smtClean="0"/>
              <a:t>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278AF9F4-ECF0-455D-88C8-BD43A8B409F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278AF9F4-ECF0-455D-88C8-BD43A8B409FF}"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9E39666-5D09-40A9-B8BA-C98E166F9FEF}" type="datetimeFigureOut">
              <a:rPr lang="en-US" smtClean="0"/>
              <a:t>2/3/2012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278AF9F4-ECF0-455D-88C8-BD43A8B409FF}"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9E39666-5D09-40A9-B8BA-C98E166F9FEF}" type="datetimeFigureOut">
              <a:rPr lang="en-US" smtClean="0"/>
              <a:t>2/3/2012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9E39666-5D09-40A9-B8BA-C98E166F9FEF}" type="datetimeFigureOut">
              <a:rPr lang="en-US" smtClean="0"/>
              <a:t>2/3/2012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278AF9F4-ECF0-455D-88C8-BD43A8B409FF}"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Marshall Hilbert</a:t>
            </a:r>
            <a:endParaRPr lang="en-US" dirty="0"/>
          </a:p>
        </p:txBody>
      </p:sp>
      <p:sp>
        <p:nvSpPr>
          <p:cNvPr id="2" name="Title 1"/>
          <p:cNvSpPr>
            <a:spLocks noGrp="1"/>
          </p:cNvSpPr>
          <p:nvPr>
            <p:ph type="ctrTitle"/>
          </p:nvPr>
        </p:nvSpPr>
        <p:spPr/>
        <p:txBody>
          <a:bodyPr/>
          <a:lstStyle/>
          <a:p>
            <a:r>
              <a:rPr lang="en-US" dirty="0" smtClean="0"/>
              <a:t>Henry Clay Frick:</a:t>
            </a:r>
            <a:br>
              <a:rPr lang="en-US" dirty="0" smtClean="0"/>
            </a:br>
            <a:r>
              <a:rPr lang="en-US" sz="3200" dirty="0" smtClean="0"/>
              <a:t>Industrialist</a:t>
            </a:r>
            <a:endParaRPr lang="en-US" dirty="0"/>
          </a:p>
        </p:txBody>
      </p:sp>
      <p:pic>
        <p:nvPicPr>
          <p:cNvPr id="24578" name="Picture 2" descr="http://ts1.mm.bing.net/images/thumbnail.aspx?q=1607905318068&amp;id=632e9f8687f0d112af5ab4efd0620675&amp;url=http%3a%2f%2fwww.frick.org%2fassets%2fimages%2fexhibitions%2frembrandt%2fHCF1905.jpg"/>
          <p:cNvPicPr>
            <a:picLocks noChangeAspect="1" noChangeArrowheads="1"/>
          </p:cNvPicPr>
          <p:nvPr/>
        </p:nvPicPr>
        <p:blipFill>
          <a:blip r:embed="rId2" cstate="print"/>
          <a:srcRect/>
          <a:stretch>
            <a:fillRect/>
          </a:stretch>
        </p:blipFill>
        <p:spPr bwMode="auto">
          <a:xfrm>
            <a:off x="3505200" y="3276600"/>
            <a:ext cx="2133600" cy="292046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sz="quarter" idx="1"/>
          </p:nvPr>
        </p:nvSpPr>
        <p:spPr/>
        <p:txBody>
          <a:bodyPr>
            <a:normAutofit/>
          </a:bodyPr>
          <a:lstStyle/>
          <a:p>
            <a:r>
              <a:rPr lang="en-US" sz="1600" dirty="0" smtClean="0"/>
              <a:t>"Henry Clay Frick - People of Pennsylvania." </a:t>
            </a:r>
            <a:r>
              <a:rPr lang="en-US" sz="1600" i="1" dirty="0" smtClean="0"/>
              <a:t>50 States - Capitals, Maps, Geography, State Symbols, State Facts, Songs, History, Famous People from NETSTATE.COM</a:t>
            </a:r>
            <a:r>
              <a:rPr lang="en-US" sz="1600" dirty="0" smtClean="0"/>
              <a:t>. Web. 03 Feb. 2012. &lt;http://</a:t>
            </a:r>
            <a:r>
              <a:rPr lang="en-US" sz="1600" dirty="0" smtClean="0"/>
              <a:t>www.netstate.com/states/peop/people/pa_hcf.htm&gt;.</a:t>
            </a:r>
          </a:p>
          <a:p>
            <a:r>
              <a:rPr lang="en-US" sz="1600" dirty="0" smtClean="0"/>
              <a:t>"Henry Clay Frick Biography." </a:t>
            </a:r>
            <a:r>
              <a:rPr lang="en-US" sz="1600" i="1" dirty="0" smtClean="0"/>
              <a:t>Biography</a:t>
            </a:r>
            <a:r>
              <a:rPr lang="en-US" sz="1600" dirty="0" smtClean="0"/>
              <a:t>. Web. 03 Feb. 2012. &lt;http://biography.yourdictionary.com/henry-clay-frick</a:t>
            </a:r>
            <a:r>
              <a:rPr lang="en-US" sz="1600" dirty="0" smtClean="0"/>
              <a:t>&gt;.</a:t>
            </a:r>
          </a:p>
          <a:p>
            <a:r>
              <a:rPr lang="en-US" sz="1600" dirty="0" smtClean="0"/>
              <a:t>"6.1.1 Carnegie (Practice 2) - K.C. Schwartz." </a:t>
            </a:r>
            <a:r>
              <a:rPr lang="en-US" sz="1600" i="1" dirty="0" smtClean="0"/>
              <a:t>K.C. Schwartz - Welcome!</a:t>
            </a:r>
            <a:r>
              <a:rPr lang="en-US" sz="1600" dirty="0" smtClean="0"/>
              <a:t> Web. 03 Feb. 2012. </a:t>
            </a:r>
            <a:r>
              <a:rPr lang="en-US" sz="1600" smtClean="0"/>
              <a:t>&lt;http</a:t>
            </a:r>
            <a:r>
              <a:rPr lang="en-US" sz="1600" smtClean="0"/>
              <a:t>://</a:t>
            </a:r>
            <a:r>
              <a:rPr lang="en-US" sz="1600" smtClean="0"/>
              <a:t>kcschwartz.weebly.com/611-carnegie-practice-2.html</a:t>
            </a:r>
            <a:r>
              <a:rPr lang="en-US" sz="1600" smtClean="0"/>
              <a:t>&gt;.</a:t>
            </a:r>
            <a:endParaRPr lang="en-U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Life</a:t>
            </a:r>
            <a:endParaRPr lang="en-US" dirty="0"/>
          </a:p>
        </p:txBody>
      </p:sp>
      <p:sp>
        <p:nvSpPr>
          <p:cNvPr id="3" name="Content Placeholder 2"/>
          <p:cNvSpPr>
            <a:spLocks noGrp="1"/>
          </p:cNvSpPr>
          <p:nvPr>
            <p:ph sz="quarter" idx="1"/>
          </p:nvPr>
        </p:nvSpPr>
        <p:spPr/>
        <p:txBody>
          <a:bodyPr/>
          <a:lstStyle/>
          <a:p>
            <a:r>
              <a:rPr lang="en-US" dirty="0" smtClean="0"/>
              <a:t>Born: December 19, 1849</a:t>
            </a:r>
          </a:p>
          <a:p>
            <a:r>
              <a:rPr lang="en-US" dirty="0" smtClean="0"/>
              <a:t>Hometown: West Overton, Pa</a:t>
            </a:r>
          </a:p>
          <a:p>
            <a:pPr lvl="1"/>
            <a:r>
              <a:rPr lang="en-US" dirty="0" smtClean="0"/>
              <a:t>40 miles SE of Pittsburgh</a:t>
            </a:r>
          </a:p>
          <a:p>
            <a:r>
              <a:rPr lang="en-US" dirty="0" smtClean="0"/>
              <a:t>Family originated from Swiss and German ancestors but he himself was born in the U.S.</a:t>
            </a:r>
          </a:p>
          <a:p>
            <a:r>
              <a:rPr lang="en-US" dirty="0" smtClean="0"/>
              <a:t>His parents were farmers but his grandpa was a successful miller and distiller</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Jobs</a:t>
            </a:r>
            <a:endParaRPr lang="en-US" dirty="0"/>
          </a:p>
        </p:txBody>
      </p:sp>
      <p:sp>
        <p:nvSpPr>
          <p:cNvPr id="3" name="Content Placeholder 2"/>
          <p:cNvSpPr>
            <a:spLocks noGrp="1"/>
          </p:cNvSpPr>
          <p:nvPr>
            <p:ph sz="quarter" idx="1"/>
          </p:nvPr>
        </p:nvSpPr>
        <p:spPr/>
        <p:txBody>
          <a:bodyPr/>
          <a:lstStyle/>
          <a:p>
            <a:r>
              <a:rPr lang="en-US" dirty="0" smtClean="0"/>
              <a:t>Very little formal education</a:t>
            </a:r>
          </a:p>
          <a:p>
            <a:r>
              <a:rPr lang="en-US" dirty="0" smtClean="0"/>
              <a:t>Worked for his grandpa as a bookkeeper/ accountant</a:t>
            </a:r>
          </a:p>
          <a:p>
            <a:pPr>
              <a:buNone/>
            </a:pPr>
            <a:endParaRPr lang="en-US" dirty="0"/>
          </a:p>
        </p:txBody>
      </p:sp>
      <p:pic>
        <p:nvPicPr>
          <p:cNvPr id="4" name="Picture 3" descr="imagesCATYCM21.jpg"/>
          <p:cNvPicPr>
            <a:picLocks noChangeAspect="1"/>
          </p:cNvPicPr>
          <p:nvPr/>
        </p:nvPicPr>
        <p:blipFill>
          <a:blip r:embed="rId2" cstate="print"/>
          <a:stretch>
            <a:fillRect/>
          </a:stretch>
        </p:blipFill>
        <p:spPr>
          <a:xfrm>
            <a:off x="3709987" y="2971800"/>
            <a:ext cx="1724025" cy="264795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First Business Venture </a:t>
            </a:r>
            <a:endParaRPr lang="en-US" dirty="0"/>
          </a:p>
        </p:txBody>
      </p:sp>
      <p:sp>
        <p:nvSpPr>
          <p:cNvPr id="3" name="Content Placeholder 2"/>
          <p:cNvSpPr>
            <a:spLocks noGrp="1"/>
          </p:cNvSpPr>
          <p:nvPr>
            <p:ph sz="quarter" idx="1"/>
          </p:nvPr>
        </p:nvSpPr>
        <p:spPr/>
        <p:txBody>
          <a:bodyPr/>
          <a:lstStyle/>
          <a:p>
            <a:r>
              <a:rPr lang="en-US" dirty="0" smtClean="0"/>
              <a:t>Realized the potential of coal found near his home town </a:t>
            </a:r>
          </a:p>
          <a:p>
            <a:r>
              <a:rPr lang="en-US" dirty="0" smtClean="0"/>
              <a:t>Opened Frick and Co. with two cousins and a friend along with the help of banker Thomas Mellon</a:t>
            </a:r>
          </a:p>
          <a:p>
            <a:r>
              <a:rPr lang="en-US" dirty="0" smtClean="0"/>
              <a:t>Used capital to purchase coal lands and build ovens</a:t>
            </a:r>
          </a:p>
          <a:p>
            <a:pPr>
              <a:buNone/>
            </a:pPr>
            <a:endParaRPr lang="en-US" dirty="0" smtClean="0"/>
          </a:p>
        </p:txBody>
      </p:sp>
      <p:pic>
        <p:nvPicPr>
          <p:cNvPr id="4" name="Picture 3" descr="untitled.png"/>
          <p:cNvPicPr>
            <a:picLocks noChangeAspect="1"/>
          </p:cNvPicPr>
          <p:nvPr/>
        </p:nvPicPr>
        <p:blipFill>
          <a:blip r:embed="rId2" cstate="print"/>
          <a:stretch>
            <a:fillRect/>
          </a:stretch>
        </p:blipFill>
        <p:spPr>
          <a:xfrm>
            <a:off x="2858400" y="3962400"/>
            <a:ext cx="3427199" cy="21336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Frick and Co.</a:t>
            </a:r>
            <a:endParaRPr lang="en-US" dirty="0"/>
          </a:p>
        </p:txBody>
      </p:sp>
      <p:sp>
        <p:nvSpPr>
          <p:cNvPr id="3" name="Content Placeholder 2"/>
          <p:cNvSpPr>
            <a:spLocks noGrp="1"/>
          </p:cNvSpPr>
          <p:nvPr>
            <p:ph sz="quarter" idx="1"/>
          </p:nvPr>
        </p:nvSpPr>
        <p:spPr/>
        <p:txBody>
          <a:bodyPr/>
          <a:lstStyle/>
          <a:p>
            <a:r>
              <a:rPr lang="en-US" dirty="0" smtClean="0"/>
              <a:t>Frick and Co. threw all profits into purchasing more coal fields, furnaces, and ovens.</a:t>
            </a:r>
          </a:p>
          <a:p>
            <a:r>
              <a:rPr lang="en-US" dirty="0" smtClean="0"/>
              <a:t>The company eventually controlled 80% of regional output</a:t>
            </a:r>
          </a:p>
          <a:p>
            <a:r>
              <a:rPr lang="en-US" dirty="0" smtClean="0"/>
              <a:t>Henry bought out the other investors and renamed the company H.C. Frick and Co.</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Carnegie Steel</a:t>
            </a:r>
            <a:endParaRPr lang="en-US" dirty="0"/>
          </a:p>
        </p:txBody>
      </p:sp>
      <p:sp>
        <p:nvSpPr>
          <p:cNvPr id="3" name="Content Placeholder 2"/>
          <p:cNvSpPr>
            <a:spLocks noGrp="1"/>
          </p:cNvSpPr>
          <p:nvPr>
            <p:ph sz="quarter" idx="1"/>
          </p:nvPr>
        </p:nvSpPr>
        <p:spPr/>
        <p:txBody>
          <a:bodyPr/>
          <a:lstStyle/>
          <a:p>
            <a:r>
              <a:rPr lang="en-US" dirty="0" smtClean="0"/>
              <a:t>Carnegie acquired interest in H.C. Frick and Co and Henry did the same in Carnegie Steel- Pittsburgh</a:t>
            </a:r>
          </a:p>
          <a:p>
            <a:r>
              <a:rPr lang="en-US" dirty="0" smtClean="0"/>
              <a:t>Carnegie retired and Frick became the chairman of Carnegie Steel</a:t>
            </a:r>
          </a:p>
          <a:p>
            <a:pPr lvl="1"/>
            <a:r>
              <a:rPr lang="en-US" dirty="0" smtClean="0"/>
              <a:t>Helped with vertical integration</a:t>
            </a:r>
          </a:p>
          <a:p>
            <a:pPr lvl="1">
              <a:buNone/>
            </a:pPr>
            <a:endParaRPr lang="en-US" dirty="0" smtClean="0"/>
          </a:p>
        </p:txBody>
      </p:sp>
      <p:pic>
        <p:nvPicPr>
          <p:cNvPr id="4" name="Picture 3" descr="imagesCAY62I2B.jpg"/>
          <p:cNvPicPr>
            <a:picLocks noChangeAspect="1"/>
          </p:cNvPicPr>
          <p:nvPr/>
        </p:nvPicPr>
        <p:blipFill>
          <a:blip r:embed="rId2" cstate="print"/>
          <a:stretch>
            <a:fillRect/>
          </a:stretch>
        </p:blipFill>
        <p:spPr>
          <a:xfrm>
            <a:off x="3648075" y="3810000"/>
            <a:ext cx="1847850" cy="2466975"/>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Homestead Strike</a:t>
            </a:r>
            <a:endParaRPr lang="en-US" dirty="0"/>
          </a:p>
        </p:txBody>
      </p:sp>
      <p:sp>
        <p:nvSpPr>
          <p:cNvPr id="3" name="Content Placeholder 2"/>
          <p:cNvSpPr>
            <a:spLocks noGrp="1"/>
          </p:cNvSpPr>
          <p:nvPr>
            <p:ph sz="quarter" idx="1"/>
          </p:nvPr>
        </p:nvSpPr>
        <p:spPr/>
        <p:txBody>
          <a:bodyPr/>
          <a:lstStyle/>
          <a:p>
            <a:r>
              <a:rPr lang="en-US" dirty="0" smtClean="0"/>
              <a:t>Strike at the Homestead Mill</a:t>
            </a:r>
          </a:p>
          <a:p>
            <a:pPr lvl="1"/>
            <a:r>
              <a:rPr lang="en-US" dirty="0" smtClean="0"/>
              <a:t>Frick called in 300 strike busters and Pinkerton Agents to quell the riots </a:t>
            </a:r>
          </a:p>
          <a:p>
            <a:r>
              <a:rPr lang="en-US" dirty="0" smtClean="0"/>
              <a:t>As many as ten died and upwards of fifty were injured</a:t>
            </a:r>
          </a:p>
          <a:p>
            <a:r>
              <a:rPr lang="en-US" dirty="0" smtClean="0"/>
              <a:t>Frick was shot twice and stabbed repeatedly by an anarchist and union supporter but lived</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Frick</a:t>
            </a:r>
            <a:endParaRPr lang="en-US" dirty="0"/>
          </a:p>
        </p:txBody>
      </p:sp>
      <p:sp>
        <p:nvSpPr>
          <p:cNvPr id="3" name="Content Placeholder 2"/>
          <p:cNvSpPr>
            <a:spLocks noGrp="1"/>
          </p:cNvSpPr>
          <p:nvPr>
            <p:ph sz="quarter" idx="1"/>
          </p:nvPr>
        </p:nvSpPr>
        <p:spPr/>
        <p:txBody>
          <a:bodyPr/>
          <a:lstStyle/>
          <a:p>
            <a:r>
              <a:rPr lang="en-US" dirty="0" smtClean="0"/>
              <a:t>Frick died in 1919 </a:t>
            </a:r>
          </a:p>
          <a:p>
            <a:pPr lvl="1"/>
            <a:r>
              <a:rPr lang="en-US" dirty="0" smtClean="0"/>
              <a:t>Left behind $50 million</a:t>
            </a:r>
          </a:p>
          <a:p>
            <a:pPr lvl="1"/>
            <a:r>
              <a:rPr lang="en-US" dirty="0" smtClean="0"/>
              <a:t>Nearly $42 million was donated plus his home and art collection</a:t>
            </a:r>
            <a:endParaRPr lang="en-US" dirty="0"/>
          </a:p>
        </p:txBody>
      </p:sp>
      <p:pic>
        <p:nvPicPr>
          <p:cNvPr id="5" name="Picture 4" descr="imagesCANWJND2.jpg"/>
          <p:cNvPicPr>
            <a:picLocks noChangeAspect="1"/>
          </p:cNvPicPr>
          <p:nvPr/>
        </p:nvPicPr>
        <p:blipFill>
          <a:blip r:embed="rId2" cstate="print"/>
          <a:stretch>
            <a:fillRect/>
          </a:stretch>
        </p:blipFill>
        <p:spPr>
          <a:xfrm>
            <a:off x="3026140" y="3429000"/>
            <a:ext cx="3091721" cy="20574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idx="1"/>
          </p:nvPr>
        </p:nvSpPr>
        <p:spPr/>
        <p:txBody>
          <a:bodyPr/>
          <a:lstStyle/>
          <a:p>
            <a:endParaRPr lang="en-US"/>
          </a:p>
        </p:txBody>
      </p:sp>
      <p:sp>
        <p:nvSpPr>
          <p:cNvPr id="6" name="Text Placeholder 5"/>
          <p:cNvSpPr>
            <a:spLocks noGrp="1"/>
          </p:cNvSpPr>
          <p:nvPr>
            <p:ph type="body" sz="half" idx="3"/>
          </p:nvPr>
        </p:nvSpPr>
        <p:spPr/>
        <p:txBody>
          <a:bodyPr/>
          <a:lstStyle/>
          <a:p>
            <a:endParaRPr lang="en-US"/>
          </a:p>
        </p:txBody>
      </p:sp>
      <p:pic>
        <p:nvPicPr>
          <p:cNvPr id="8" name="Content Placeholder 7" descr="3004708.jpg"/>
          <p:cNvPicPr>
            <a:picLocks noGrp="1" noChangeAspect="1"/>
          </p:cNvPicPr>
          <p:nvPr>
            <p:ph sz="quarter" idx="2"/>
          </p:nvPr>
        </p:nvPicPr>
        <p:blipFill>
          <a:blip r:embed="rId2" cstate="print"/>
          <a:stretch>
            <a:fillRect/>
          </a:stretch>
        </p:blipFill>
        <p:spPr>
          <a:xfrm>
            <a:off x="902149" y="2471738"/>
            <a:ext cx="2840727" cy="3817937"/>
          </a:xfrm>
        </p:spPr>
      </p:pic>
      <p:sp>
        <p:nvSpPr>
          <p:cNvPr id="7" name="Content Placeholder 6"/>
          <p:cNvSpPr>
            <a:spLocks noGrp="1"/>
          </p:cNvSpPr>
          <p:nvPr>
            <p:ph sz="quarter" idx="4"/>
          </p:nvPr>
        </p:nvSpPr>
        <p:spPr/>
        <p:txBody>
          <a:bodyPr>
            <a:normAutofit fontScale="92500" lnSpcReduction="10000"/>
          </a:bodyPr>
          <a:lstStyle/>
          <a:p>
            <a:r>
              <a:rPr lang="en-US" sz="2000" dirty="0" smtClean="0"/>
              <a:t>Here you can see what is assumed to be H.C. Frick guarding the Carnegie Steel Works, most likely the Homestead Mill. You can see that Frick is using the steel producing plant to make weapons like the cannons and pitch which would be used against strikers attempting to re-enter the mill. The fact that he is guarding a castle reinforces the author’s opinion that Frick and Carnegie are “Robber Barons”.</a:t>
            </a:r>
            <a:endParaRPr lang="en-US" sz="2000" dirty="0"/>
          </a:p>
        </p:txBody>
      </p:sp>
      <p:sp>
        <p:nvSpPr>
          <p:cNvPr id="2" name="Title 1"/>
          <p:cNvSpPr>
            <a:spLocks noGrp="1"/>
          </p:cNvSpPr>
          <p:nvPr>
            <p:ph type="title"/>
          </p:nvPr>
        </p:nvSpPr>
        <p:spPr/>
        <p:txBody>
          <a:bodyPr/>
          <a:lstStyle/>
          <a:p>
            <a:r>
              <a:rPr lang="en-US" dirty="0" smtClean="0"/>
              <a:t>Political Cartoon</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75</TotalTime>
  <Words>434</Words>
  <Application>Microsoft Office PowerPoint</Application>
  <PresentationFormat>On-screen Show (4:3)</PresentationFormat>
  <Paragraphs>38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Civic</vt:lpstr>
      <vt:lpstr>Henry Clay Frick: Industrialist</vt:lpstr>
      <vt:lpstr>Early Life</vt:lpstr>
      <vt:lpstr>First Jobs</vt:lpstr>
      <vt:lpstr>First Business Venture </vt:lpstr>
      <vt:lpstr>Frick and Co.</vt:lpstr>
      <vt:lpstr>Carnegie Steel</vt:lpstr>
      <vt:lpstr>Homestead Strike</vt:lpstr>
      <vt:lpstr>Frick</vt:lpstr>
      <vt:lpstr>Political Cartoon</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Henry Clay Frick: Industrialist</dc:title>
  <dc:creator>Marshall</dc:creator>
  <cp:lastModifiedBy>Marshall</cp:lastModifiedBy>
  <cp:revision>8</cp:revision>
  <dcterms:created xsi:type="dcterms:W3CDTF">2012-02-04T00:34:08Z</dcterms:created>
  <dcterms:modified xsi:type="dcterms:W3CDTF">2012-02-04T01:49:21Z</dcterms:modified>
</cp:coreProperties>
</file>